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2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latin typeface="Times New Roman"/>
              </a:rPr>
              <a:t> </a:t>
            </a:r>
          </a:p>
        </p:txBody>
      </p:sp>
      <p:sp>
        <p:nvSpPr>
          <p:cNvPr id="2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EE59CC4-6612-409D-B0F8-30136071863D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566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3910157-6DDF-44E0-B9AF-ECA634D08F8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84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560" cy="648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560" cy="648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560" cy="648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560" cy="648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84560" y="452880"/>
            <a:ext cx="7054560" cy="6489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629928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2"/>
          <p:cNvSpPr/>
          <p:nvPr/>
        </p:nvSpPr>
        <p:spPr>
          <a:xfrm>
            <a:off x="5689800" y="-457200"/>
            <a:ext cx="1599480" cy="159948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6299280" y="6095880"/>
            <a:ext cx="990000" cy="9900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154080" y="2666880"/>
            <a:ext cx="4190400" cy="41904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-839880" y="2895480"/>
            <a:ext cx="2361600" cy="23616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745760" y="0"/>
            <a:ext cx="685080" cy="109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629928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5689800" y="-457200"/>
            <a:ext cx="1599480" cy="159948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6299280" y="6095880"/>
            <a:ext cx="990000" cy="9900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-154080" y="2666880"/>
            <a:ext cx="4190400" cy="41904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-839880" y="2895480"/>
            <a:ext cx="2361600" cy="23616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9" name="CustomShape 6"/>
          <p:cNvSpPr/>
          <p:nvPr/>
        </p:nvSpPr>
        <p:spPr>
          <a:xfrm>
            <a:off x="7745760" y="0"/>
            <a:ext cx="685080" cy="109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629928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9" name="CustomShape 2"/>
          <p:cNvSpPr/>
          <p:nvPr/>
        </p:nvSpPr>
        <p:spPr>
          <a:xfrm>
            <a:off x="5689800" y="-457200"/>
            <a:ext cx="1599480" cy="159948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CustomShape 3"/>
          <p:cNvSpPr/>
          <p:nvPr/>
        </p:nvSpPr>
        <p:spPr>
          <a:xfrm>
            <a:off x="6299280" y="6095880"/>
            <a:ext cx="990000" cy="9900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CustomShape 4"/>
          <p:cNvSpPr/>
          <p:nvPr/>
        </p:nvSpPr>
        <p:spPr>
          <a:xfrm>
            <a:off x="-154080" y="2666880"/>
            <a:ext cx="4190400" cy="41904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5"/>
          <p:cNvSpPr/>
          <p:nvPr/>
        </p:nvSpPr>
        <p:spPr>
          <a:xfrm>
            <a:off x="-839880" y="2895480"/>
            <a:ext cx="2361600" cy="23616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CustomShape 6"/>
          <p:cNvSpPr/>
          <p:nvPr/>
        </p:nvSpPr>
        <p:spPr>
          <a:xfrm>
            <a:off x="7745760" y="0"/>
            <a:ext cx="685080" cy="109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4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95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629928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3" name="CustomShape 2"/>
          <p:cNvSpPr/>
          <p:nvPr/>
        </p:nvSpPr>
        <p:spPr>
          <a:xfrm>
            <a:off x="5689800" y="-457200"/>
            <a:ext cx="1599480" cy="159948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4" name="CustomShape 3"/>
          <p:cNvSpPr/>
          <p:nvPr/>
        </p:nvSpPr>
        <p:spPr>
          <a:xfrm>
            <a:off x="6299280" y="6095880"/>
            <a:ext cx="990000" cy="9900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5" name="CustomShape 4"/>
          <p:cNvSpPr/>
          <p:nvPr/>
        </p:nvSpPr>
        <p:spPr>
          <a:xfrm>
            <a:off x="-154080" y="2666880"/>
            <a:ext cx="4190400" cy="41904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6" name="CustomShape 5"/>
          <p:cNvSpPr/>
          <p:nvPr/>
        </p:nvSpPr>
        <p:spPr>
          <a:xfrm>
            <a:off x="-839880" y="2895480"/>
            <a:ext cx="2361600" cy="23616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7" name="CustomShape 6"/>
          <p:cNvSpPr/>
          <p:nvPr/>
        </p:nvSpPr>
        <p:spPr>
          <a:xfrm>
            <a:off x="7745760" y="0"/>
            <a:ext cx="685080" cy="109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8" name="PlaceHolder 7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9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40" name="PlaceHolder 9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299280" y="1676520"/>
            <a:ext cx="2818800" cy="28188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8" name="CustomShape 2"/>
          <p:cNvSpPr/>
          <p:nvPr/>
        </p:nvSpPr>
        <p:spPr>
          <a:xfrm>
            <a:off x="5689800" y="-457200"/>
            <a:ext cx="1599480" cy="159948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9" name="CustomShape 3"/>
          <p:cNvSpPr/>
          <p:nvPr/>
        </p:nvSpPr>
        <p:spPr>
          <a:xfrm>
            <a:off x="6299280" y="6095880"/>
            <a:ext cx="990000" cy="9900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0" name="CustomShape 4"/>
          <p:cNvSpPr/>
          <p:nvPr/>
        </p:nvSpPr>
        <p:spPr>
          <a:xfrm>
            <a:off x="-154080" y="2666880"/>
            <a:ext cx="4190400" cy="41904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1" name="CustomShape 5"/>
          <p:cNvSpPr/>
          <p:nvPr/>
        </p:nvSpPr>
        <p:spPr>
          <a:xfrm>
            <a:off x="-839880" y="2895480"/>
            <a:ext cx="2361600" cy="2361600"/>
          </a:xfrm>
          <a:prstGeom prst="ellipse">
            <a:avLst/>
          </a:prstGeom>
          <a:gradFill rotWithShape="0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2" name="CustomShape 6"/>
          <p:cNvSpPr/>
          <p:nvPr/>
        </p:nvSpPr>
        <p:spPr>
          <a:xfrm>
            <a:off x="7745760" y="0"/>
            <a:ext cx="685080" cy="10987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3" name="PlaceHolder 7"/>
          <p:cNvSpPr>
            <a:spLocks noGrp="1"/>
          </p:cNvSpPr>
          <p:nvPr>
            <p:ph type="title"/>
          </p:nvPr>
        </p:nvSpPr>
        <p:spPr>
          <a:xfrm>
            <a:off x="484560" y="452880"/>
            <a:ext cx="7054560" cy="13996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84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34680" y="4415040"/>
            <a:ext cx="7560000" cy="123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ru-RU" sz="2000" b="1" strike="noStrike" cap="all" spc="-1">
                <a:solidFill>
                  <a:srgbClr val="C00000"/>
                </a:solidFill>
                <a:latin typeface="Century Gothic"/>
              </a:rPr>
              <a:t>Муниципальное образование Васильевское сельское поселение Белогорского района Республики Крым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-320760" y="212400"/>
            <a:ext cx="9470880" cy="17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>
                <a:solidFill>
                  <a:srgbClr val="C00000"/>
                </a:solidFill>
                <a:latin typeface="Century Gothic"/>
                <a:ea typeface="DejaVu Sans"/>
              </a:rPr>
              <a:t>Бюджет для граждан</a:t>
            </a:r>
            <a:endParaRPr lang="ru-RU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5400" b="1" strike="noStrike" cap="all" spc="-1">
                <a:solidFill>
                  <a:srgbClr val="C00000"/>
                </a:solidFill>
                <a:latin typeface="Century Gothic"/>
                <a:ea typeface="DejaVu Sans"/>
              </a:rPr>
              <a:t>Исполнение за 2018 год</a:t>
            </a:r>
            <a:endParaRPr lang="ru-RU" sz="5400" b="0" strike="noStrike" spc="-1">
              <a:latin typeface="Arial"/>
            </a:endParaRPr>
          </a:p>
        </p:txBody>
      </p:sp>
      <p:pic>
        <p:nvPicPr>
          <p:cNvPr id="229" name="Picture 9"/>
          <p:cNvPicPr/>
          <p:nvPr/>
        </p:nvPicPr>
        <p:blipFill>
          <a:blip r:embed="rId2"/>
          <a:stretch/>
        </p:blipFill>
        <p:spPr>
          <a:xfrm>
            <a:off x="1979640" y="1822680"/>
            <a:ext cx="5544000" cy="273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1187640" y="234360"/>
            <a:ext cx="6850800" cy="96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Доходы бюджета</a:t>
            </a:r>
            <a:r>
              <a:rPr lang="ru-RU" sz="1800" b="0" strike="noStrike" spc="-1">
                <a:solidFill>
                  <a:srgbClr val="FFFFFF"/>
                </a:solidFill>
                <a:latin typeface="Century Gothic"/>
                <a:ea typeface="DejaVu Sans"/>
              </a:rPr>
              <a:t> – поступающие в бюджет денежные средства, за исключением средств, являющихся источниками финансирования дефицита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871200" y="3510720"/>
            <a:ext cx="2304360" cy="3229920"/>
          </a:xfrm>
          <a:prstGeom prst="rect">
            <a:avLst/>
          </a:prstGeom>
          <a:blipFill rotWithShape="0">
            <a:blip r:embed="rId2">
              <a:alphaModFix amt="66000"/>
            </a:blip>
            <a:tile/>
          </a:blip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Поступления от уплаты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налогов, установленных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Налоговым Кодексом РФ: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-налог на доходы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физических лиц;</a:t>
            </a:r>
            <a:endParaRPr lang="ru-RU" sz="1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акцизы по подакцизным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товарам(продукции)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производимым на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территории РФ;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-единый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сельскохозяйственный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налог;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-налог на землю;</a:t>
            </a:r>
            <a:endParaRPr lang="ru-RU" sz="14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госпошлина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3549960" y="3505680"/>
            <a:ext cx="2663280" cy="3234960"/>
          </a:xfrm>
          <a:prstGeom prst="rect">
            <a:avLst/>
          </a:prstGeom>
          <a:blipFill rotWithShape="0">
            <a:blip r:embed="rId2">
              <a:alphaModFix amt="61000"/>
            </a:blip>
            <a:tile/>
          </a:blip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Платежи, установленные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 законодательством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Российской Федерации: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-арендная плата за землю;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-доходы от использования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муниципального имущества;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-штрафы за нарушение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законодательства;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-прочие неналоговые доходы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6347520" y="3510720"/>
            <a:ext cx="2304360" cy="3229920"/>
          </a:xfrm>
          <a:prstGeom prst="rect">
            <a:avLst/>
          </a:prstGeom>
          <a:blipFill rotWithShape="0">
            <a:blip r:embed="rId2">
              <a:alphaModFix amt="57000"/>
            </a:blip>
            <a:tile/>
          </a:blip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Поступления от других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 бюджетов (межбюджетные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трансферты),организаций,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граждан (кроме налоговых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Arial"/>
                <a:ea typeface="DejaVu Sans"/>
              </a:rPr>
              <a:t>и неналоговых доходов)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1727280" y="3013560"/>
            <a:ext cx="504000" cy="491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6"/>
          <p:cNvSpPr/>
          <p:nvPr/>
        </p:nvSpPr>
        <p:spPr>
          <a:xfrm>
            <a:off x="7236000" y="3018600"/>
            <a:ext cx="504000" cy="491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7"/>
          <p:cNvSpPr/>
          <p:nvPr/>
        </p:nvSpPr>
        <p:spPr>
          <a:xfrm>
            <a:off x="4507920" y="3018600"/>
            <a:ext cx="504000" cy="491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3" name="Group 8"/>
          <p:cNvGrpSpPr/>
          <p:nvPr/>
        </p:nvGrpSpPr>
        <p:grpSpPr>
          <a:xfrm>
            <a:off x="871200" y="1350000"/>
            <a:ext cx="7771680" cy="1663200"/>
            <a:chOff x="871200" y="1350000"/>
            <a:chExt cx="7771680" cy="1663200"/>
          </a:xfrm>
        </p:grpSpPr>
        <p:sp>
          <p:nvSpPr>
            <p:cNvPr id="274" name="CustomShape 9"/>
            <p:cNvSpPr/>
            <p:nvPr/>
          </p:nvSpPr>
          <p:spPr>
            <a:xfrm rot="16200000" flipV="1">
              <a:off x="5851440" y="757440"/>
              <a:ext cx="491400" cy="2679840"/>
            </a:xfrm>
            <a:prstGeom prst="bentConnector3">
              <a:avLst>
                <a:gd name="adj1" fmla="val 50000"/>
              </a:avLst>
            </a:prstGeom>
            <a:blipFill rotWithShape="0">
              <a:blip r:embed="rId2"/>
              <a:tile/>
            </a:blipFill>
            <a:ln w="2844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10"/>
            <p:cNvSpPr/>
            <p:nvPr/>
          </p:nvSpPr>
          <p:spPr>
            <a:xfrm rot="16200000" flipV="1">
              <a:off x="4559760" y="2049120"/>
              <a:ext cx="396000" cy="1080"/>
            </a:xfrm>
            <a:prstGeom prst="bentConnector3">
              <a:avLst>
                <a:gd name="adj1" fmla="val 50000"/>
              </a:avLst>
            </a:prstGeom>
            <a:blipFill rotWithShape="0">
              <a:blip r:embed="rId2"/>
              <a:tile/>
            </a:blipFill>
            <a:ln w="2844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11"/>
            <p:cNvSpPr/>
            <p:nvPr/>
          </p:nvSpPr>
          <p:spPr>
            <a:xfrm rot="5400000" flipH="1" flipV="1">
              <a:off x="3171960" y="757440"/>
              <a:ext cx="491400" cy="2676240"/>
            </a:xfrm>
            <a:prstGeom prst="bentConnector3">
              <a:avLst>
                <a:gd name="adj1" fmla="val 50000"/>
              </a:avLst>
            </a:prstGeom>
            <a:blipFill rotWithShape="0">
              <a:blip r:embed="rId2"/>
              <a:tile/>
            </a:blipFill>
            <a:ln w="28440">
              <a:solidFill>
                <a:schemeClr val="tx1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CustomShape 12"/>
            <p:cNvSpPr/>
            <p:nvPr/>
          </p:nvSpPr>
          <p:spPr>
            <a:xfrm>
              <a:off x="3420000" y="1350000"/>
              <a:ext cx="2672640" cy="50076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B05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/>
            </a:grad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6760" tIns="43560" rIns="86760" bIns="43560" anchor="ctr"/>
            <a:lstStyle/>
            <a:p>
              <a:pPr algn="ctr">
                <a:lnSpc>
                  <a:spcPct val="100000"/>
                </a:lnSpc>
              </a:pPr>
              <a:r>
                <a:rPr lang="ru-RU" sz="24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Доходы бюджета</a:t>
              </a:r>
              <a:endParaRPr lang="ru-RU" sz="2400" b="0" strike="noStrike" spc="-1">
                <a:latin typeface="Arial"/>
              </a:endParaRPr>
            </a:p>
          </p:txBody>
        </p:sp>
        <p:sp>
          <p:nvSpPr>
            <p:cNvPr id="278" name="CustomShape 13"/>
            <p:cNvSpPr/>
            <p:nvPr/>
          </p:nvSpPr>
          <p:spPr>
            <a:xfrm>
              <a:off x="871200" y="2343960"/>
              <a:ext cx="2413800" cy="669240"/>
            </a:xfrm>
            <a:prstGeom prst="roundRect">
              <a:avLst>
                <a:gd name="adj" fmla="val 16667"/>
              </a:avLst>
            </a:prstGeom>
            <a:blipFill rotWithShape="0">
              <a:blip r:embed="rId2">
                <a:alphaModFix amt="57000"/>
              </a:blip>
              <a:tile/>
            </a:blip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6760" tIns="43560" rIns="86760" bIns="43560" anchor="ctr"/>
            <a:lstStyle/>
            <a:p>
              <a:pPr algn="ctr">
                <a:lnSpc>
                  <a:spcPct val="100000"/>
                </a:lnSpc>
              </a:pPr>
              <a:r>
                <a:rPr lang="ru-RU" sz="17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Налоговые доходы</a:t>
              </a:r>
              <a:endParaRPr lang="ru-RU" sz="1700" b="0" strike="noStrike" spc="-1">
                <a:latin typeface="Arial"/>
              </a:endParaRPr>
            </a:p>
          </p:txBody>
        </p:sp>
        <p:sp>
          <p:nvSpPr>
            <p:cNvPr id="279" name="CustomShape 14"/>
            <p:cNvSpPr/>
            <p:nvPr/>
          </p:nvSpPr>
          <p:spPr>
            <a:xfrm>
              <a:off x="3549960" y="2248560"/>
              <a:ext cx="2413800" cy="669240"/>
            </a:xfrm>
            <a:prstGeom prst="roundRect">
              <a:avLst>
                <a:gd name="adj" fmla="val 16667"/>
              </a:avLst>
            </a:prstGeom>
            <a:blipFill rotWithShape="0">
              <a:blip r:embed="rId2">
                <a:alphaModFix amt="57000"/>
              </a:blip>
              <a:tile/>
            </a:blip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6760" tIns="43560" rIns="86760" bIns="43560" anchor="ctr"/>
            <a:lstStyle/>
            <a:p>
              <a:pPr algn="ctr">
                <a:lnSpc>
                  <a:spcPct val="100000"/>
                </a:lnSpc>
              </a:pPr>
              <a:r>
                <a:rPr lang="ru-RU" sz="17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Неналоговые доходы</a:t>
              </a:r>
              <a:endParaRPr lang="ru-RU" sz="1700" b="0" strike="noStrike" spc="-1">
                <a:latin typeface="Arial"/>
              </a:endParaRPr>
            </a:p>
          </p:txBody>
        </p:sp>
        <p:sp>
          <p:nvSpPr>
            <p:cNvPr id="280" name="CustomShape 15"/>
            <p:cNvSpPr/>
            <p:nvPr/>
          </p:nvSpPr>
          <p:spPr>
            <a:xfrm>
              <a:off x="6229080" y="2343960"/>
              <a:ext cx="2413800" cy="669240"/>
            </a:xfrm>
            <a:prstGeom prst="roundRect">
              <a:avLst>
                <a:gd name="adj" fmla="val 16667"/>
              </a:avLst>
            </a:prstGeom>
            <a:blipFill rotWithShape="0">
              <a:blip r:embed="rId2">
                <a:alphaModFix amt="57000"/>
              </a:blip>
              <a:tile/>
            </a:blipFill>
            <a:ln w="936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86760" tIns="43560" rIns="86760" bIns="43560" anchor="ctr"/>
            <a:lstStyle/>
            <a:p>
              <a:pPr algn="ctr">
                <a:lnSpc>
                  <a:spcPct val="100000"/>
                </a:lnSpc>
              </a:pPr>
              <a:r>
                <a:rPr lang="ru-RU" sz="17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Безвозмездные </a:t>
              </a:r>
              <a:endParaRPr lang="ru-RU" sz="17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7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поступления</a:t>
              </a:r>
              <a:endParaRPr lang="ru-RU" sz="17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1182600" y="277920"/>
            <a:ext cx="67780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Основные сведения </a:t>
            </a:r>
            <a:r>
              <a:t/>
            </a:r>
            <a:br/>
            <a:r>
              <a:rPr lang="ru-RU" sz="32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о межбюджетных отношениях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2411280" y="2781360"/>
            <a:ext cx="4247280" cy="2015280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i="1" strike="noStrike" spc="-1">
                <a:solidFill>
                  <a:srgbClr val="FFFFFF"/>
                </a:solidFill>
                <a:latin typeface="Arial"/>
                <a:ea typeface="DejaVu Sans"/>
              </a:rPr>
              <a:t>Межбюджетные трансферты</a:t>
            </a: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–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это средства,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предоставляемые одним бюджетом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бюджетной системы Российской Федерации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другому бюджету бюджетной системы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Российской Федерации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83" name="CustomShape 3"/>
          <p:cNvSpPr/>
          <p:nvPr/>
        </p:nvSpPr>
        <p:spPr>
          <a:xfrm>
            <a:off x="250920" y="2349360"/>
            <a:ext cx="1351800" cy="1809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  <a:effectLst>
            <a:outerShdw dist="106914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CustomShape 4"/>
          <p:cNvSpPr/>
          <p:nvPr/>
        </p:nvSpPr>
        <p:spPr>
          <a:xfrm>
            <a:off x="250920" y="2349360"/>
            <a:ext cx="2017080" cy="2158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  <a:effectLst>
            <a:outerShdw dist="106914" dir="2700000" algn="ctr" rotWithShape="0">
              <a:schemeClr val="accent1">
                <a:lumMod val="75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70C0"/>
                </a:solidFill>
                <a:latin typeface="Century Gothic"/>
                <a:ea typeface="DejaVu Sans"/>
              </a:rPr>
              <a:t>Дотации</a:t>
            </a:r>
            <a:r>
              <a:rPr lang="ru-RU" sz="1800" b="0" i="1" strike="noStrike" spc="-1">
                <a:solidFill>
                  <a:srgbClr val="0070C0"/>
                </a:solidFill>
                <a:latin typeface="Century Gothic"/>
                <a:ea typeface="DejaVu Sans"/>
              </a:rPr>
              <a:t> </a:t>
            </a:r>
            <a:r>
              <a:rPr lang="ru-RU" sz="1400" b="0" i="1" strike="noStrike" spc="-1">
                <a:solidFill>
                  <a:srgbClr val="0070C0"/>
                </a:solidFill>
                <a:latin typeface="Century Gothic"/>
                <a:ea typeface="DejaVu Sans"/>
              </a:rPr>
              <a:t>(</a:t>
            </a:r>
            <a:r>
              <a:rPr lang="ru-RU" sz="14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от лат. "Dotatio" – дар, пожертвование</a:t>
            </a:r>
            <a:r>
              <a:rPr lang="ru-RU" sz="1400" b="0" i="1" strike="noStrike" spc="-1">
                <a:solidFill>
                  <a:srgbClr val="0070C0"/>
                </a:solidFill>
                <a:latin typeface="Century Gothic"/>
                <a:ea typeface="DejaVu Sans"/>
              </a:rPr>
              <a:t>) – </a:t>
            </a:r>
            <a:r>
              <a:rPr lang="ru-RU" sz="14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предоставляются без определения конкретной цели их использования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5" name="CustomShape 5"/>
          <p:cNvSpPr/>
          <p:nvPr/>
        </p:nvSpPr>
        <p:spPr>
          <a:xfrm>
            <a:off x="250920" y="4869000"/>
            <a:ext cx="3384000" cy="1837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  <a:effectLst>
            <a:outerShdw dist="106914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70C0"/>
                </a:solidFill>
                <a:latin typeface="Century Gothic"/>
                <a:ea typeface="DejaVu Sans"/>
              </a:rPr>
              <a:t>Субвенции</a:t>
            </a:r>
            <a:r>
              <a:rPr lang="ru-RU" sz="18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(от лат. "Subvenire" – 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6" name="CustomShape 6"/>
          <p:cNvSpPr/>
          <p:nvPr/>
        </p:nvSpPr>
        <p:spPr>
          <a:xfrm>
            <a:off x="5364000" y="4878360"/>
            <a:ext cx="3455280" cy="1828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  <a:effectLst>
            <a:outerShdw dist="106914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70C0"/>
                </a:solidFill>
                <a:latin typeface="Century Gothic"/>
                <a:ea typeface="DejaVu Sans"/>
              </a:rPr>
              <a:t>Субсидии</a:t>
            </a:r>
            <a:r>
              <a:rPr lang="ru-RU" sz="18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 </a:t>
            </a:r>
            <a:r>
              <a:rPr lang="ru-RU" sz="14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(от лат. "Subsidium" – поддержка) – предоставляются на условиях долевого софинансирования расходов других бюджетов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7" name="CustomShape 7"/>
          <p:cNvSpPr/>
          <p:nvPr/>
        </p:nvSpPr>
        <p:spPr>
          <a:xfrm>
            <a:off x="6732720" y="2421000"/>
            <a:ext cx="2304360" cy="208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360">
            <a:solidFill>
              <a:srgbClr val="000000"/>
            </a:solidFill>
            <a:miter/>
          </a:ln>
          <a:effectLst>
            <a:outerShdw dist="106914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i="1" strike="noStrike" spc="-1">
                <a:solidFill>
                  <a:srgbClr val="0070C0"/>
                </a:solidFill>
                <a:latin typeface="Century Gothic"/>
                <a:ea typeface="DejaVu Sans"/>
              </a:rPr>
              <a:t>Иные межбюджетные трансферты</a:t>
            </a:r>
            <a:r>
              <a:rPr lang="ru-RU" sz="18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 – </a:t>
            </a:r>
            <a:r>
              <a:rPr lang="ru-RU" sz="1400" b="0" strike="noStrike" spc="-1">
                <a:solidFill>
                  <a:srgbClr val="0070C0"/>
                </a:solidFill>
                <a:latin typeface="Century Gothic"/>
                <a:ea typeface="DejaVu Sans"/>
              </a:rPr>
              <a:t>предоставляются на определённые цели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88" name="CustomShape 8"/>
          <p:cNvSpPr/>
          <p:nvPr/>
        </p:nvSpPr>
        <p:spPr>
          <a:xfrm>
            <a:off x="649440" y="1409760"/>
            <a:ext cx="7771680" cy="82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lnSpc>
                <a:spcPct val="90000"/>
              </a:lnSpc>
              <a:spcBef>
                <a:spcPts val="320"/>
              </a:spcBef>
              <a:buClr>
                <a:srgbClr val="FFFFFF"/>
              </a:buClr>
              <a:buFont typeface="Wingdings" charset="2"/>
              <a:buChar char=""/>
            </a:pPr>
            <a:r>
              <a:rPr lang="ru-RU" sz="1600" b="1" i="1" strike="noStrike" spc="-1">
                <a:solidFill>
                  <a:srgbClr val="EBEBEB"/>
                </a:solidFill>
                <a:latin typeface="Century Gothic"/>
                <a:ea typeface="DejaVu Sans"/>
              </a:rPr>
              <a:t>Межбюджетные отношения</a:t>
            </a:r>
            <a:r>
              <a:rPr lang="ru-RU" sz="1600" b="0" strike="noStrike" spc="-1">
                <a:solidFill>
                  <a:srgbClr val="EBEBEB"/>
                </a:solidFill>
                <a:latin typeface="Century Gothic"/>
                <a:ea typeface="DejaVu Sans"/>
              </a:rPr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320"/>
              </a:spcBef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827640" y="764640"/>
            <a:ext cx="7488000" cy="540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000" b="0" strike="noStrike" cap="all" spc="-1">
                <a:solidFill>
                  <a:srgbClr val="FFFFFF"/>
                </a:solidFill>
                <a:latin typeface="Times New Roman"/>
              </a:rPr>
              <a:t>	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000" b="0" strike="noStrike" cap="all" spc="-1">
                <a:solidFill>
                  <a:srgbClr val="FFFFFF"/>
                </a:solidFill>
                <a:latin typeface="Times New Roman"/>
              </a:rPr>
              <a:t>	</a:t>
            </a:r>
            <a:r>
              <a:rPr lang="ru-RU" sz="2900" b="0" strike="noStrike" cap="all" spc="-1">
                <a:solidFill>
                  <a:srgbClr val="FFFFFF"/>
                </a:solidFill>
                <a:latin typeface="Times New Roman"/>
              </a:rPr>
              <a:t>Доходы бюджета сельского поселения за 2018 год составили в сумме 4644,6 тыс. рублей, из них налоговые и неналоговые составили в сумме 2382,3 тыс.руб. – 51,3% всех поступлений Безвозмездные поступления составили в сумме 2262,3 тыс.руб.- 48,7 % всех поступлений</a:t>
            </a:r>
            <a:endParaRPr lang="ru-RU" sz="29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900" b="0" strike="noStrike" cap="all" spc="-1">
                <a:solidFill>
                  <a:srgbClr val="FFFFFF"/>
                </a:solidFill>
                <a:latin typeface="Times New Roman"/>
              </a:rPr>
              <a:t>		</a:t>
            </a:r>
            <a:endParaRPr lang="ru-RU" sz="29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110600" y="260280"/>
            <a:ext cx="69224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Основные доходные источники бюджета Васильевского сельского поселения</a:t>
            </a:r>
            <a:r>
              <a:t/>
            </a:r>
            <a:br/>
            <a:r>
              <a:rPr lang="ru-RU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  в 2018 году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7020360" y="980640"/>
            <a:ext cx="158364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  <a:spcBef>
                <a:spcPts val="499"/>
              </a:spcBef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тыс.руб.</a:t>
            </a:r>
            <a:endParaRPr lang="ru-RU" sz="1000" b="0" strike="noStrike" spc="-1">
              <a:latin typeface="Arial"/>
            </a:endParaRPr>
          </a:p>
        </p:txBody>
      </p:sp>
      <p:graphicFrame>
        <p:nvGraphicFramePr>
          <p:cNvPr id="292" name="Table 3"/>
          <p:cNvGraphicFramePr/>
          <p:nvPr/>
        </p:nvGraphicFramePr>
        <p:xfrm>
          <a:off x="611640" y="1268640"/>
          <a:ext cx="7776000" cy="4693320"/>
        </p:xfrm>
        <a:graphic>
          <a:graphicData uri="http://schemas.openxmlformats.org/drawingml/2006/table">
            <a:tbl>
              <a:tblPr/>
              <a:tblGrid>
                <a:gridCol w="648000"/>
                <a:gridCol w="5040360"/>
                <a:gridCol w="1152000"/>
                <a:gridCol w="936000"/>
              </a:tblGrid>
              <a:tr h="261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№    п/п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430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Сумма тыс.руб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% к общему объему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ДОХОДЫ, ВСЕГО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4644,6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100.0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I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1438,9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31,0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902,4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19,4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  <a:tr h="27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Единый сельскохозяйственный налог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1,4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  <a:tr h="45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Земельный налог с организаций и физических лиц, обладающих земельным участком, расположенным в границах сельских  поселений 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535,2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11,5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  <a:tr h="4546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товарам(продукции), производимым на территории Российской Федерации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II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НЕНАЛОГОВЫЕ ДОХОДЫ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943,3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  <a:tr h="999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3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Доходы, получаемые в виде арендной платы, а также средства от продажи права на заключение договоров аренды за земли, находящиеся в собственности сельских  поселений (за исключением земельных участков муниципальных бюджетных и автономных учреждений)</a:t>
                      </a:r>
                      <a:endParaRPr lang="ru-RU" sz="13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934,0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20,1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  <a:tr h="2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III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БЮДЖЕТОВ ДРУГИХ УРОВНЕЙ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2262,3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48,7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7920" marR="792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1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827640" y="18864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Структура расходов бюджета</a:t>
            </a:r>
            <a:r>
              <a:t/>
            </a:r>
            <a:br/>
            <a:r>
              <a:rPr lang="ru-RU" sz="24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 Васильевского сельского поселения</a:t>
            </a:r>
            <a:r>
              <a:t/>
            </a:r>
            <a:br/>
            <a:r>
              <a:rPr lang="ru-RU" sz="2400" b="1" strike="noStrike" spc="-1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graphicFrame>
        <p:nvGraphicFramePr>
          <p:cNvPr id="294" name="Table 2"/>
          <p:cNvGraphicFramePr/>
          <p:nvPr/>
        </p:nvGraphicFramePr>
        <p:xfrm>
          <a:off x="539640" y="1755720"/>
          <a:ext cx="7992000" cy="4264920"/>
        </p:xfrm>
        <a:graphic>
          <a:graphicData uri="http://schemas.openxmlformats.org/drawingml/2006/table">
            <a:tbl>
              <a:tblPr/>
              <a:tblGrid>
                <a:gridCol w="935640"/>
                <a:gridCol w="5002560"/>
                <a:gridCol w="1253520"/>
                <a:gridCol w="800640"/>
              </a:tblGrid>
              <a:tr h="415440">
                <a:tc rowSpan="2"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Раздел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Показатель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2018 год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415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бюджет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%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9560">
                <a:tc>
                  <a:txBody>
                    <a:bodyPr/>
                    <a:lstStyle/>
                    <a:p>
                      <a:pPr marL="343080" indent="-342360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ВСЕГО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4554,5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100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32960">
                <a:tc>
                  <a:txBody>
                    <a:bodyPr/>
                    <a:lstStyle/>
                    <a:p>
                      <a:pPr marL="343080" indent="-342360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343080" indent="-342360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01 00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 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3134,6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68,8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39560">
                <a:tc>
                  <a:txBody>
                    <a:bodyPr/>
                    <a:lstStyle/>
                    <a:p>
                      <a:pPr marL="343080" indent="-342360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02 03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Национальная оборона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172,8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3,8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39560">
                <a:tc>
                  <a:txBody>
                    <a:bodyPr/>
                    <a:lstStyle/>
                    <a:p>
                      <a:pPr marL="343080" indent="-342360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03 09</a:t>
                      </a:r>
                      <a:endParaRPr lang="ru-RU" sz="15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5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36,0</a:t>
                      </a:r>
                      <a:endParaRPr lang="ru-RU" sz="15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0,8</a:t>
                      </a:r>
                      <a:endParaRPr lang="ru-RU" sz="1500" b="0" strike="noStrike" spc="-1"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697320">
                <a:tc>
                  <a:txBody>
                    <a:bodyPr/>
                    <a:lstStyle/>
                    <a:p>
                      <a:pPr marL="343080" indent="-342360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04 09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Национальная экономика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343080" indent="-342360" algn="ctr">
                        <a:lnSpc>
                          <a:spcPct val="100000"/>
                        </a:lnSpc>
                      </a:pP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556,7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12,3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marL="343080" indent="-342360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05 03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  <a:endParaRPr lang="ru-RU" sz="1500" b="0" strike="noStrike" spc="-1">
                        <a:latin typeface="Arial"/>
                      </a:endParaRPr>
                    </a:p>
                    <a:p>
                      <a:pPr marL="343080" indent="-342360" algn="ctr">
                        <a:lnSpc>
                          <a:spcPct val="100000"/>
                        </a:lnSpc>
                      </a:pP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630,9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13,9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1000">
                <a:tc>
                  <a:txBody>
                    <a:bodyPr/>
                    <a:lstStyle/>
                    <a:p>
                      <a:pPr marL="343080" indent="-342360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08 01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ct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Культура, кинематография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16,0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2360" algn="r"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0,4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95" name="CustomShape 3"/>
          <p:cNvSpPr/>
          <p:nvPr/>
        </p:nvSpPr>
        <p:spPr>
          <a:xfrm>
            <a:off x="6876360" y="1484640"/>
            <a:ext cx="1583640" cy="2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  <a:spcBef>
                <a:spcPts val="499"/>
              </a:spcBef>
            </a:pPr>
            <a:r>
              <a:rPr lang="ru-RU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тыс.руб.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" name="Table 1"/>
          <p:cNvGraphicFramePr/>
          <p:nvPr/>
        </p:nvGraphicFramePr>
        <p:xfrm>
          <a:off x="755640" y="476640"/>
          <a:ext cx="7344000" cy="6015600"/>
        </p:xfrm>
        <a:graphic>
          <a:graphicData uri="http://schemas.openxmlformats.org/drawingml/2006/table">
            <a:tbl>
              <a:tblPr/>
              <a:tblGrid>
                <a:gridCol w="5699520"/>
                <a:gridCol w="1644840"/>
              </a:tblGrid>
              <a:tr h="571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муниципальных программ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2018 год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356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1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2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419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Всего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3948,6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454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1. Программа «Обеспечение деятельности администрации Васильевского сельского поселения Белогорского района Республики Крым по решению вопросов местного значения и переданных государственных полномочий  на 2018 и плановый период 2019-2020 гг»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2804,8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05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2. Программа «Благоустройство территории  Васильевского сельского поселения Белогорского района Республики Крым» 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331,4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081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3. Программа «Развитие водоснабжения территории  Васильевского сельского поселения Белогорского района Республики Крым» </a:t>
                      </a: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299,5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1080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strike="noStrike" spc="-1">
                          <a:solidFill>
                            <a:srgbClr val="FFFFFF"/>
                          </a:solidFill>
                          <a:latin typeface="Times New Roman"/>
                        </a:rPr>
                        <a:t>4. Программа «Дорожная деятельность»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512,9</a:t>
                      </a:r>
                      <a:endParaRPr lang="ru-RU" sz="1800" b="0" strike="noStrike" spc="-1">
                        <a:latin typeface="Arial"/>
                      </a:endParaRPr>
                    </a:p>
                  </a:txBody>
                  <a:tcPr marL="51480" marR="514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395640" y="2277000"/>
            <a:ext cx="7920000" cy="17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5400" b="1" strike="noStrike" spc="296">
                <a:solidFill>
                  <a:srgbClr val="C9FF59"/>
                </a:solidFill>
                <a:latin typeface="Century Gothic"/>
                <a:ea typeface="DejaVu Sans"/>
              </a:rPr>
              <a:t>СПАСИБО ЗА ВНИМАНИЕ!</a:t>
            </a:r>
            <a:endParaRPr lang="ru-RU" sz="5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84560" y="452880"/>
            <a:ext cx="7054560" cy="139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600" b="1" i="1" strike="noStrike" spc="-1">
                <a:solidFill>
                  <a:srgbClr val="00B0F0"/>
                </a:solidFill>
                <a:latin typeface="Century Gothic"/>
              </a:rPr>
              <a:t>Уважаемые жители Васильевского сельского поселения!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609480" y="2160720"/>
            <a:ext cx="7922160" cy="429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0000"/>
          </a:bodyPr>
          <a:lstStyle/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	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FFFFFF"/>
                </a:solidFill>
                <a:latin typeface="Times New Roman"/>
              </a:rPr>
              <a:t>	</a:t>
            </a:r>
            <a:r>
              <a:rPr lang="ru-RU" sz="2700" b="0" strike="noStrike" spc="-1">
                <a:solidFill>
                  <a:srgbClr val="FFFFFF"/>
                </a:solidFill>
                <a:latin typeface="Times New Roman"/>
              </a:rPr>
              <a:t>Эффективное, ответственное и прозрачное управление муниципальными финансами Васильевского 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Васильевского сельского поселения на 2018 год является обеспечение прозрачности и открытости бюджетного процесса.</a:t>
            </a:r>
            <a:endParaRPr lang="ru-RU" sz="2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700" b="0" strike="noStrike" spc="-1">
                <a:solidFill>
                  <a:srgbClr val="FFFFFF"/>
                </a:solidFill>
                <a:latin typeface="Times New Roman"/>
              </a:rPr>
              <a:t>	Для привлечения большего количества жителей поселения к участию в обсуждении вопросов формирования бюджета Васильевского сельского поселения Белогорского 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Васильевского сельского поселения, с основными характеристиками бюджета поселения и результатами его исполнения.</a:t>
            </a:r>
            <a:endParaRPr lang="ru-RU" sz="2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700" b="0" strike="noStrike" spc="-1">
                <a:solidFill>
                  <a:srgbClr val="FFFFFF"/>
                </a:solidFill>
                <a:latin typeface="Times New Roman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Васильевского сельского поселения. </a:t>
            </a:r>
            <a:endParaRPr lang="ru-RU" sz="27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lang="ru-RU" sz="2700" b="0" strike="noStrike" spc="-1">
                <a:solidFill>
                  <a:srgbClr val="FFFFFF"/>
                </a:solidFill>
                <a:latin typeface="Times New Roman"/>
              </a:rPr>
              <a:t> </a:t>
            </a:r>
            <a:endParaRPr lang="ru-RU" sz="27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2"/>
          <p:cNvPicPr/>
          <p:nvPr/>
        </p:nvPicPr>
        <p:blipFill>
          <a:blip r:embed="rId2"/>
          <a:stretch/>
        </p:blipFill>
        <p:spPr>
          <a:xfrm>
            <a:off x="467640" y="336960"/>
            <a:ext cx="8284320" cy="621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518000" y="692640"/>
            <a:ext cx="3087360" cy="481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400" b="1" i="1" u="sng" strike="noStrike" spc="-1">
                <a:solidFill>
                  <a:srgbClr val="FFFFFF"/>
                </a:solidFill>
                <a:uFillTx/>
                <a:latin typeface="Times New Roman"/>
              </a:rPr>
              <a:t>БЮДЖЕТ</a:t>
            </a:r>
            <a:r>
              <a:rPr lang="ru-RU" sz="2400" b="1" strike="noStrike" spc="-1">
                <a:solidFill>
                  <a:srgbClr val="FFFFFF"/>
                </a:solidFill>
                <a:latin typeface="Times New Roman"/>
              </a:rPr>
              <a:t> – 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Каждое публично-правовое образование имеет свой БЮДЖЕТ: 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Российская Федерация -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федеральный бюджет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;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субъекты Российской Федерации –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областной, краевой, республиканские бюджеты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; 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2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муниципальные районы, городские округа, городские и сельские поселения – </a:t>
            </a:r>
            <a:r>
              <a:rPr lang="ru-RU" sz="2400" b="0" i="1" strike="noStrike" spc="-1">
                <a:solidFill>
                  <a:srgbClr val="FFFFFF"/>
                </a:solidFill>
                <a:latin typeface="Times New Roman"/>
              </a:rPr>
              <a:t>местные бюджеты</a:t>
            </a:r>
            <a:r>
              <a:rPr lang="ru-RU" sz="2400" b="0" strike="noStrike" spc="-1">
                <a:solidFill>
                  <a:srgbClr val="FFFFFF"/>
                </a:solidFill>
                <a:latin typeface="Times New Roman"/>
              </a:rPr>
              <a:t>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234" name="Объект 2"/>
          <p:cNvPicPr/>
          <p:nvPr/>
        </p:nvPicPr>
        <p:blipFill>
          <a:blip r:embed="rId2"/>
          <a:stretch/>
        </p:blipFill>
        <p:spPr>
          <a:xfrm>
            <a:off x="826920" y="692640"/>
            <a:ext cx="3297960" cy="469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/>
          <p:cNvPicPr/>
          <p:nvPr/>
        </p:nvPicPr>
        <p:blipFill>
          <a:blip r:embed="rId2"/>
          <a:stretch/>
        </p:blipFill>
        <p:spPr>
          <a:xfrm>
            <a:off x="380880" y="816120"/>
            <a:ext cx="8343720" cy="5276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"/>
          <p:cNvPicPr/>
          <p:nvPr/>
        </p:nvPicPr>
        <p:blipFill>
          <a:blip r:embed="rId2"/>
          <a:stretch/>
        </p:blipFill>
        <p:spPr>
          <a:xfrm>
            <a:off x="457200" y="548640"/>
            <a:ext cx="4037760" cy="5616000"/>
          </a:xfrm>
          <a:prstGeom prst="rect">
            <a:avLst/>
          </a:prstGeom>
          <a:ln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4468320" y="548640"/>
            <a:ext cx="3087360" cy="546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9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800" b="1" i="1" u="sng" strike="noStrike" spc="-1">
                <a:solidFill>
                  <a:srgbClr val="FFFFFF"/>
                </a:solidFill>
                <a:uFillTx/>
                <a:latin typeface="Times New Roman"/>
              </a:rPr>
              <a:t>Доходы</a:t>
            </a: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 бюджета Васильевского сельского поселения Белогорского района – поступающие в бюджет поселения денежные средства.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800" b="1" i="1" u="sng" strike="noStrike" spc="-1">
                <a:solidFill>
                  <a:srgbClr val="FFFFFF"/>
                </a:solidFill>
                <a:uFillTx/>
                <a:latin typeface="Times New Roman"/>
              </a:rPr>
              <a:t>Расходы</a:t>
            </a: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 бюджета Васильевского сельского поселения Белогорского района – выплачиваемые из бюджета поселения денежные средства.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800" b="1" i="1" u="sng" strike="noStrike" spc="-1">
                <a:solidFill>
                  <a:srgbClr val="FFFFFF"/>
                </a:solidFill>
                <a:uFillTx/>
                <a:latin typeface="Times New Roman"/>
              </a:rPr>
              <a:t>Дефицит бюджета</a:t>
            </a: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 – </a:t>
            </a: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это</a:t>
            </a: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превышение расходов над доходами. При его наличии принимается решение об источниках покрытия дефицита: использовать имеющиеся остатки, взять в долг (кредит).</a:t>
            </a:r>
            <a:r>
              <a:rPr lang="ru-RU" sz="1800" b="1" u="sng" strike="noStrike" spc="-1">
                <a:solidFill>
                  <a:srgbClr val="FFFFFF"/>
                </a:solidFill>
                <a:uFillTx/>
                <a:latin typeface="Times New Roman"/>
              </a:rPr>
              <a:t> </a:t>
            </a:r>
            <a:endParaRPr lang="ru-RU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ACD433"/>
              </a:buClr>
              <a:buSzPct val="80000"/>
              <a:buFont typeface="Wingdings 3" charset="2"/>
              <a:buChar char=""/>
            </a:pPr>
            <a:r>
              <a:rPr lang="ru-RU" sz="1800" b="1" i="1" u="sng" strike="noStrike" spc="-1">
                <a:solidFill>
                  <a:srgbClr val="FFFFFF"/>
                </a:solidFill>
                <a:uFillTx/>
                <a:latin typeface="Times New Roman"/>
              </a:rPr>
              <a:t>Профицит бюджета</a:t>
            </a:r>
            <a:r>
              <a:rPr lang="ru-RU" sz="1800" b="1" i="1" strike="noStrike" spc="-1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– </a:t>
            </a: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это</a:t>
            </a:r>
            <a:r>
              <a:rPr lang="ru-RU" sz="1800" b="1" strike="noStrike" spc="-1">
                <a:solidFill>
                  <a:srgbClr val="FFFFFF"/>
                </a:solidFill>
                <a:latin typeface="Times New Roman"/>
              </a:rPr>
              <a:t> </a:t>
            </a:r>
            <a:r>
              <a:rPr lang="ru-RU" sz="1800" b="0" strike="noStrike" spc="-1">
                <a:solidFill>
                  <a:srgbClr val="FFFFFF"/>
                </a:solidFill>
                <a:latin typeface="Times New Roman"/>
              </a:rPr>
              <a:t>превышение доходов над расходами. При его наличии принимается решение как использовать: накапливать резервы, остатки, погашать долг.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534600" y="379440"/>
            <a:ext cx="634716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6000"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EBEBEB"/>
                </a:solidFill>
                <a:latin typeface="Times New Roman"/>
              </a:rPr>
              <a:t>	</a:t>
            </a:r>
            <a:r>
              <a:rPr lang="ru-RU" sz="1800" b="1" u="sng" strike="noStrike" spc="-1">
                <a:solidFill>
                  <a:srgbClr val="EBEBEB"/>
                </a:solidFill>
                <a:uFillTx/>
                <a:latin typeface="Times New Roman"/>
              </a:rPr>
              <a:t>Бюджетный процесс</a:t>
            </a:r>
            <a:r>
              <a:rPr lang="ru-RU" sz="1800" b="0" strike="noStrike" spc="-1">
                <a:solidFill>
                  <a:srgbClr val="EBEBEB"/>
                </a:solidFill>
                <a:latin typeface="Times New Roman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</a:t>
            </a:r>
            <a:r>
              <a:t/>
            </a:r>
            <a:br/>
            <a:endParaRPr lang="ru-RU" sz="180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3635280" y="3068640"/>
            <a:ext cx="2518560" cy="1512000"/>
          </a:xfrm>
          <a:prstGeom prst="ellipse">
            <a:avLst/>
          </a:prstGeom>
          <a:solidFill>
            <a:srgbClr val="FF0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Бюджетный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процесс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755640" y="2133720"/>
            <a:ext cx="2736000" cy="1583640"/>
          </a:xfrm>
          <a:prstGeom prst="ellipse">
            <a:avLst/>
          </a:prstGeom>
          <a:solidFill>
            <a:srgbClr val="FFC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Утверждение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отчёта об исполнении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бюджета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предыдущего года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1" name="CustomShape 4"/>
          <p:cNvSpPr/>
          <p:nvPr/>
        </p:nvSpPr>
        <p:spPr>
          <a:xfrm>
            <a:off x="971640" y="4005360"/>
            <a:ext cx="2664720" cy="1510560"/>
          </a:xfrm>
          <a:prstGeom prst="ellipse">
            <a:avLst/>
          </a:prstGeom>
          <a:solidFill>
            <a:srgbClr val="FFC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Формирование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отчёта об исполнении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бюджета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предыдущего года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2" name="CustomShape 5"/>
          <p:cNvSpPr/>
          <p:nvPr/>
        </p:nvSpPr>
        <p:spPr>
          <a:xfrm>
            <a:off x="3564000" y="4941720"/>
            <a:ext cx="2952000" cy="1294560"/>
          </a:xfrm>
          <a:prstGeom prst="ellipse">
            <a:avLst/>
          </a:prstGeom>
          <a:solidFill>
            <a:srgbClr val="FFC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Исполнение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бюджета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в текущем году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3" name="CustomShape 6"/>
          <p:cNvSpPr/>
          <p:nvPr/>
        </p:nvSpPr>
        <p:spPr>
          <a:xfrm>
            <a:off x="6300720" y="4005360"/>
            <a:ext cx="2520360" cy="1439280"/>
          </a:xfrm>
          <a:prstGeom prst="ellipse">
            <a:avLst/>
          </a:prstGeom>
          <a:solidFill>
            <a:srgbClr val="FFC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Утверждение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бюджета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очередного года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4" name="CustomShape 7"/>
          <p:cNvSpPr/>
          <p:nvPr/>
        </p:nvSpPr>
        <p:spPr>
          <a:xfrm>
            <a:off x="6227640" y="2276640"/>
            <a:ext cx="2447280" cy="1439280"/>
          </a:xfrm>
          <a:prstGeom prst="ellipse">
            <a:avLst/>
          </a:prstGeom>
          <a:solidFill>
            <a:srgbClr val="FFC000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Рассмотрение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проекта бюджета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очередного года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5" name="CustomShape 8"/>
          <p:cNvSpPr/>
          <p:nvPr/>
        </p:nvSpPr>
        <p:spPr>
          <a:xfrm>
            <a:off x="3419640" y="1557360"/>
            <a:ext cx="2736000" cy="1294560"/>
          </a:xfrm>
          <a:prstGeom prst="ellipse">
            <a:avLst/>
          </a:prstGeom>
          <a:solidFill>
            <a:schemeClr val="accent2"/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Составление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проекта бюджета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очередного года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46" name="Line 9"/>
          <p:cNvSpPr/>
          <p:nvPr/>
        </p:nvSpPr>
        <p:spPr>
          <a:xfrm>
            <a:off x="3419280" y="3213000"/>
            <a:ext cx="360360" cy="28728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Line 10"/>
          <p:cNvSpPr/>
          <p:nvPr/>
        </p:nvSpPr>
        <p:spPr>
          <a:xfrm>
            <a:off x="4787640" y="2852640"/>
            <a:ext cx="36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Line 11"/>
          <p:cNvSpPr/>
          <p:nvPr/>
        </p:nvSpPr>
        <p:spPr>
          <a:xfrm flipV="1">
            <a:off x="6084720" y="3357360"/>
            <a:ext cx="287280" cy="21600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Line 12"/>
          <p:cNvSpPr/>
          <p:nvPr/>
        </p:nvSpPr>
        <p:spPr>
          <a:xfrm flipH="1">
            <a:off x="3419280" y="4076640"/>
            <a:ext cx="289080" cy="28872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Line 13"/>
          <p:cNvSpPr/>
          <p:nvPr/>
        </p:nvSpPr>
        <p:spPr>
          <a:xfrm>
            <a:off x="4859280" y="4581360"/>
            <a:ext cx="360" cy="360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Line 14"/>
          <p:cNvSpPr/>
          <p:nvPr/>
        </p:nvSpPr>
        <p:spPr>
          <a:xfrm>
            <a:off x="6011640" y="4149720"/>
            <a:ext cx="432000" cy="21564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15"/>
          <p:cNvSpPr/>
          <p:nvPr/>
        </p:nvSpPr>
        <p:spPr>
          <a:xfrm>
            <a:off x="8604360" y="3284640"/>
            <a:ext cx="359640" cy="1151640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CustomShape 16"/>
          <p:cNvSpPr/>
          <p:nvPr/>
        </p:nvSpPr>
        <p:spPr>
          <a:xfrm rot="21000000">
            <a:off x="2699640" y="1772640"/>
            <a:ext cx="718560" cy="43092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CustomShape 17"/>
          <p:cNvSpPr/>
          <p:nvPr/>
        </p:nvSpPr>
        <p:spPr>
          <a:xfrm rot="1200000">
            <a:off x="6227640" y="1915920"/>
            <a:ext cx="718560" cy="43092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CustomShape 18"/>
          <p:cNvSpPr/>
          <p:nvPr/>
        </p:nvSpPr>
        <p:spPr>
          <a:xfrm rot="9600000">
            <a:off x="6517080" y="5445360"/>
            <a:ext cx="718560" cy="43092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19"/>
          <p:cNvSpPr/>
          <p:nvPr/>
        </p:nvSpPr>
        <p:spPr>
          <a:xfrm rot="12000000">
            <a:off x="2843280" y="5445360"/>
            <a:ext cx="718560" cy="43092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CustomShape 20"/>
          <p:cNvSpPr/>
          <p:nvPr/>
        </p:nvSpPr>
        <p:spPr>
          <a:xfrm rot="16200000">
            <a:off x="215280" y="3681360"/>
            <a:ext cx="1151640" cy="359640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18"/>
          <p:cNvPicPr/>
          <p:nvPr/>
        </p:nvPicPr>
        <p:blipFill>
          <a:blip r:embed="rId2"/>
          <a:stretch/>
        </p:blipFill>
        <p:spPr>
          <a:xfrm>
            <a:off x="767160" y="4005000"/>
            <a:ext cx="3228120" cy="2677680"/>
          </a:xfrm>
          <a:prstGeom prst="rect">
            <a:avLst/>
          </a:prstGeom>
          <a:ln>
            <a:noFill/>
          </a:ln>
          <a:effectLst>
            <a:outerShdw dist="106914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59" name="CustomShape 1"/>
          <p:cNvSpPr/>
          <p:nvPr/>
        </p:nvSpPr>
        <p:spPr>
          <a:xfrm>
            <a:off x="467640" y="3064680"/>
            <a:ext cx="7974000" cy="1007280"/>
          </a:xfrm>
          <a:prstGeom prst="rect">
            <a:avLst/>
          </a:prstGeom>
          <a:noFill/>
          <a:ln w="9360">
            <a:noFill/>
          </a:ln>
          <a:effectLst>
            <a:outerShdw dist="106914" dir="18900000" algn="ctr" rotWithShape="0">
              <a:schemeClr val="bg2">
                <a:alpha val="50000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Каждый житель Васильевского сельского поселения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может принять участие в обсуждении исполнения бюджета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 поселения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60" name="Picture 20"/>
          <p:cNvPicPr/>
          <p:nvPr/>
        </p:nvPicPr>
        <p:blipFill>
          <a:blip r:embed="rId3"/>
          <a:stretch/>
        </p:blipFill>
        <p:spPr>
          <a:xfrm>
            <a:off x="4860000" y="260640"/>
            <a:ext cx="3581280" cy="280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1331640" y="404640"/>
            <a:ext cx="67780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800" b="0" strike="noStrike" spc="-1">
                <a:solidFill>
                  <a:srgbClr val="00B050"/>
                </a:solidFill>
                <a:latin typeface="Century Gothic"/>
                <a:ea typeface="DejaVu Sans"/>
              </a:rPr>
              <a:t>Доходы и расходы бюджета</a:t>
            </a:r>
            <a:endParaRPr lang="ru-RU" sz="3800" b="0" strike="noStrike" spc="-1"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914400" y="1412640"/>
            <a:ext cx="698436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ПРИНЦИП разграничения</a:t>
            </a: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доходов, расходов и источников финансирования дефицита бюджета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900000" y="2492280"/>
            <a:ext cx="503964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901"/>
              </a:spcBef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64" name="CustomShape 4"/>
          <p:cNvSpPr/>
          <p:nvPr/>
        </p:nvSpPr>
        <p:spPr>
          <a:xfrm>
            <a:off x="830520" y="4149000"/>
            <a:ext cx="763200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Разграничение </a:t>
            </a:r>
            <a:r>
              <a:rPr lang="ru-RU" sz="1600" b="1" u="sng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доходов </a:t>
            </a: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Разграничение </a:t>
            </a:r>
            <a:r>
              <a:rPr lang="ru-RU" sz="1600" b="1" u="sng" strike="noStrike" spc="-1">
                <a:solidFill>
                  <a:srgbClr val="FFFFFF"/>
                </a:solidFill>
                <a:uFillTx/>
                <a:latin typeface="Arial"/>
                <a:ea typeface="DejaVu Sans"/>
              </a:rPr>
              <a:t>расходов</a:t>
            </a: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65" name="Picture 6"/>
          <p:cNvPicPr/>
          <p:nvPr/>
        </p:nvPicPr>
        <p:blipFill>
          <a:blip r:embed="rId2"/>
          <a:stretch/>
        </p:blipFill>
        <p:spPr>
          <a:xfrm>
            <a:off x="5652000" y="2054160"/>
            <a:ext cx="3383640" cy="209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812</Words>
  <Application>Microsoft Office PowerPoint</Application>
  <PresentationFormat>Экран (4:3)</PresentationFormat>
  <Paragraphs>203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Arial</vt:lpstr>
      <vt:lpstr>Century Gothic</vt:lpstr>
      <vt:lpstr>DejaVu Sans</vt:lpstr>
      <vt:lpstr>StarSymbol</vt:lpstr>
      <vt:lpstr>Symbol</vt:lpstr>
      <vt:lpstr>Times New Roman</vt:lpstr>
      <vt:lpstr>Wingdings</vt:lpstr>
      <vt:lpstr>Wingdings 3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</dc:creator>
  <dc:description/>
  <cp:lastModifiedBy>Секретарь</cp:lastModifiedBy>
  <cp:revision>166</cp:revision>
  <cp:lastPrinted>2017-02-27T14:27:09Z</cp:lastPrinted>
  <dcterms:created xsi:type="dcterms:W3CDTF">2014-05-12T16:47:43Z</dcterms:created>
  <dcterms:modified xsi:type="dcterms:W3CDTF">2021-01-20T15:48:00Z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